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468" r:id="rId2"/>
    <p:sldId id="503" r:id="rId3"/>
    <p:sldId id="499" r:id="rId4"/>
    <p:sldId id="504" r:id="rId5"/>
    <p:sldId id="515" r:id="rId6"/>
    <p:sldId id="508" r:id="rId7"/>
    <p:sldId id="511" r:id="rId8"/>
    <p:sldId id="517" r:id="rId9"/>
    <p:sldId id="518" r:id="rId10"/>
    <p:sldId id="519" r:id="rId11"/>
    <p:sldId id="520" r:id="rId12"/>
    <p:sldId id="521" r:id="rId13"/>
    <p:sldId id="522" r:id="rId14"/>
    <p:sldId id="523" r:id="rId15"/>
    <p:sldId id="524" r:id="rId16"/>
    <p:sldId id="525" r:id="rId17"/>
    <p:sldId id="264" r:id="rId1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7AB83-A0F6-4791-B1E0-2598D441364B}" v="245" dt="2024-04-08T20:38:08.287"/>
    <p1510:client id="{61E621DB-A732-4994-967C-1139C9E80140}" v="3" dt="2024-04-08T20:11:57.005"/>
    <p1510:client id="{A056AD91-F82C-4F83-9431-EE6A2D1F18BE}" v="561" dt="2024-04-08T21:11:49.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8/04/2024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8/04/2024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4.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4.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461015" y="2515300"/>
            <a:ext cx="3651068" cy="923330"/>
          </a:xfrm>
          <a:prstGeom prst="rect">
            <a:avLst/>
          </a:prstGeom>
          <a:noFill/>
        </p:spPr>
        <p:txBody>
          <a:bodyPr wrap="square" lIns="91440" tIns="45720" rIns="91440" bIns="45720" rtlCol="0" anchor="t">
            <a:spAutoFit/>
          </a:bodyPr>
          <a:lstStyle/>
          <a:p>
            <a:r>
              <a:rPr lang="es-ES" sz="5400" b="1" dirty="0">
                <a:solidFill>
                  <a:schemeClr val="tx1">
                    <a:lumMod val="75000"/>
                    <a:lumOff val="25000"/>
                  </a:schemeClr>
                </a:solidFill>
                <a:latin typeface="Work Sans"/>
              </a:rPr>
              <a:t>PawHome</a:t>
            </a:r>
          </a:p>
        </p:txBody>
      </p:sp>
      <p:pic>
        <p:nvPicPr>
          <p:cNvPr id="2" name="Imagen 1" descr="Icono&#10;&#10;Descripción generada automáticamente">
            <a:extLst>
              <a:ext uri="{FF2B5EF4-FFF2-40B4-BE49-F238E27FC236}">
                <a16:creationId xmlns:a16="http://schemas.microsoft.com/office/drawing/2014/main" id="{71747818-C624-81C0-0E7F-C21369E24C24}"/>
              </a:ext>
            </a:extLst>
          </p:cNvPr>
          <p:cNvPicPr>
            <a:picLocks noChangeAspect="1"/>
          </p:cNvPicPr>
          <p:nvPr/>
        </p:nvPicPr>
        <p:blipFill>
          <a:blip r:embed="rId3"/>
          <a:stretch>
            <a:fillRect/>
          </a:stretch>
        </p:blipFill>
        <p:spPr>
          <a:xfrm>
            <a:off x="7116305" y="2657878"/>
            <a:ext cx="1524000" cy="638175"/>
          </a:xfrm>
          <a:prstGeom prst="rect">
            <a:avLst/>
          </a:prstGeom>
        </p:spPr>
      </p:pic>
      <p:pic>
        <p:nvPicPr>
          <p:cNvPr id="5" name="Imagen 4" descr="Logotipo, nombre de la empresa&#10;&#10;Descripción generada automáticamente">
            <a:extLst>
              <a:ext uri="{FF2B5EF4-FFF2-40B4-BE49-F238E27FC236}">
                <a16:creationId xmlns:a16="http://schemas.microsoft.com/office/drawing/2014/main" id="{846DBED7-E714-F9EF-00D9-80E1B08D33C0}"/>
              </a:ext>
            </a:extLst>
          </p:cNvPr>
          <p:cNvPicPr>
            <a:picLocks noChangeAspect="1"/>
          </p:cNvPicPr>
          <p:nvPr/>
        </p:nvPicPr>
        <p:blipFill>
          <a:blip r:embed="rId4"/>
          <a:stretch>
            <a:fillRect/>
          </a:stretch>
        </p:blipFill>
        <p:spPr>
          <a:xfrm>
            <a:off x="9041922" y="782129"/>
            <a:ext cx="2389517" cy="2475781"/>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a:rPr>
              <a:t>Diccionario de datos</a:t>
            </a:r>
            <a:endParaRPr lang="es-CO">
              <a:solidFill>
                <a:schemeClr val="bg1"/>
              </a:solidFill>
              <a:latin typeface="Work Sans Medium" pitchFamily="2" charset="77"/>
            </a:endParaRPr>
          </a:p>
        </p:txBody>
      </p:sp>
      <p:pic>
        <p:nvPicPr>
          <p:cNvPr id="6" name="Imagen 5" descr="Tabla&#10;&#10;Descripción generada automáticamente">
            <a:extLst>
              <a:ext uri="{FF2B5EF4-FFF2-40B4-BE49-F238E27FC236}">
                <a16:creationId xmlns:a16="http://schemas.microsoft.com/office/drawing/2014/main" id="{92268108-3706-8782-7336-DEE717B2ECE7}"/>
              </a:ext>
            </a:extLst>
          </p:cNvPr>
          <p:cNvPicPr>
            <a:picLocks noChangeAspect="1"/>
          </p:cNvPicPr>
          <p:nvPr/>
        </p:nvPicPr>
        <p:blipFill>
          <a:blip r:embed="rId2"/>
          <a:stretch>
            <a:fillRect/>
          </a:stretch>
        </p:blipFill>
        <p:spPr>
          <a:xfrm>
            <a:off x="309967" y="1935674"/>
            <a:ext cx="11572067" cy="3580753"/>
          </a:xfrm>
          <a:prstGeom prst="rect">
            <a:avLst/>
          </a:prstGeom>
        </p:spPr>
      </p:pic>
      <p:sp>
        <p:nvSpPr>
          <p:cNvPr id="3" name="CuadroTexto 2">
            <a:extLst>
              <a:ext uri="{FF2B5EF4-FFF2-40B4-BE49-F238E27FC236}">
                <a16:creationId xmlns:a16="http://schemas.microsoft.com/office/drawing/2014/main" id="{657E97B5-DDCD-1428-2B31-02AC3FB58183}"/>
              </a:ext>
            </a:extLst>
          </p:cNvPr>
          <p:cNvSpPr txBox="1"/>
          <p:nvPr/>
        </p:nvSpPr>
        <p:spPr>
          <a:xfrm>
            <a:off x="-5751" y="5946475"/>
            <a:ext cx="115708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https://github.com/DanielDona08/PawHome/blob/main/trimestre_2/2_diccionario_de_datos/Diccionario_De_Datos.xlsx</a:t>
            </a:r>
          </a:p>
        </p:txBody>
      </p:sp>
      <p:pic>
        <p:nvPicPr>
          <p:cNvPr id="4" name="Imagen 3" descr="Icono&#10;&#10;Descripción generada automáticamente">
            <a:extLst>
              <a:ext uri="{FF2B5EF4-FFF2-40B4-BE49-F238E27FC236}">
                <a16:creationId xmlns:a16="http://schemas.microsoft.com/office/drawing/2014/main" id="{4AF3B58A-FD21-7F92-81CA-F256CB2D1E85}"/>
              </a:ext>
            </a:extLst>
          </p:cNvPr>
          <p:cNvPicPr>
            <a:picLocks noChangeAspect="1"/>
          </p:cNvPicPr>
          <p:nvPr/>
        </p:nvPicPr>
        <p:blipFill>
          <a:blip r:embed="rId3"/>
          <a:stretch>
            <a:fillRect/>
          </a:stretch>
        </p:blipFill>
        <p:spPr>
          <a:xfrm>
            <a:off x="9444936" y="240552"/>
            <a:ext cx="1209675" cy="1057275"/>
          </a:xfrm>
          <a:prstGeom prst="rect">
            <a:avLst/>
          </a:prstGeom>
        </p:spPr>
      </p:pic>
    </p:spTree>
    <p:extLst>
      <p:ext uri="{BB962C8B-B14F-4D97-AF65-F5344CB8AC3E}">
        <p14:creationId xmlns:p14="http://schemas.microsoft.com/office/powerpoint/2010/main" val="2895012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a:rPr>
              <a:t>Diccionario de datos</a:t>
            </a:r>
            <a:endParaRPr lang="es-CO">
              <a:solidFill>
                <a:schemeClr val="bg1"/>
              </a:solidFill>
              <a:latin typeface="Work Sans Medium" pitchFamily="2" charset="77"/>
            </a:endParaRPr>
          </a:p>
        </p:txBody>
      </p:sp>
      <p:pic>
        <p:nvPicPr>
          <p:cNvPr id="3" name="Imagen 2" descr="Tabla&#10;&#10;Descripción generada automáticamente">
            <a:extLst>
              <a:ext uri="{FF2B5EF4-FFF2-40B4-BE49-F238E27FC236}">
                <a16:creationId xmlns:a16="http://schemas.microsoft.com/office/drawing/2014/main" id="{8BF8AF33-AAAF-ECA5-818B-C397EAAAEA82}"/>
              </a:ext>
            </a:extLst>
          </p:cNvPr>
          <p:cNvPicPr>
            <a:picLocks noChangeAspect="1"/>
          </p:cNvPicPr>
          <p:nvPr/>
        </p:nvPicPr>
        <p:blipFill>
          <a:blip r:embed="rId2"/>
          <a:stretch>
            <a:fillRect/>
          </a:stretch>
        </p:blipFill>
        <p:spPr>
          <a:xfrm>
            <a:off x="142069" y="1945844"/>
            <a:ext cx="11907863" cy="3805802"/>
          </a:xfrm>
          <a:prstGeom prst="rect">
            <a:avLst/>
          </a:prstGeom>
        </p:spPr>
      </p:pic>
      <p:sp>
        <p:nvSpPr>
          <p:cNvPr id="4" name="CuadroTexto 3">
            <a:extLst>
              <a:ext uri="{FF2B5EF4-FFF2-40B4-BE49-F238E27FC236}">
                <a16:creationId xmlns:a16="http://schemas.microsoft.com/office/drawing/2014/main" id="{4A0BF371-BE5A-D9E1-57A6-6F356C5C091C}"/>
              </a:ext>
            </a:extLst>
          </p:cNvPr>
          <p:cNvSpPr txBox="1"/>
          <p:nvPr/>
        </p:nvSpPr>
        <p:spPr>
          <a:xfrm>
            <a:off x="138023" y="5946475"/>
            <a:ext cx="119159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https://github.com/DanielDona08/PawHome/blob/main/trimestre_2/2_diccionario_de_datos/Diccionario_De_Datos.xlsx</a:t>
            </a:r>
            <a:endParaRPr lang="es-ES"/>
          </a:p>
        </p:txBody>
      </p:sp>
      <p:pic>
        <p:nvPicPr>
          <p:cNvPr id="5" name="Imagen 4" descr="Icono&#10;&#10;Descripción generada automáticamente">
            <a:extLst>
              <a:ext uri="{FF2B5EF4-FFF2-40B4-BE49-F238E27FC236}">
                <a16:creationId xmlns:a16="http://schemas.microsoft.com/office/drawing/2014/main" id="{D6C13133-F75A-3730-5F29-D7E9B82637DA}"/>
              </a:ext>
            </a:extLst>
          </p:cNvPr>
          <p:cNvPicPr>
            <a:picLocks noChangeAspect="1"/>
          </p:cNvPicPr>
          <p:nvPr/>
        </p:nvPicPr>
        <p:blipFill>
          <a:blip r:embed="rId3"/>
          <a:stretch>
            <a:fillRect/>
          </a:stretch>
        </p:blipFill>
        <p:spPr>
          <a:xfrm>
            <a:off x="9301162" y="240552"/>
            <a:ext cx="1209675" cy="1057275"/>
          </a:xfrm>
          <a:prstGeom prst="rect">
            <a:avLst/>
          </a:prstGeom>
        </p:spPr>
      </p:pic>
    </p:spTree>
    <p:extLst>
      <p:ext uri="{BB962C8B-B14F-4D97-AF65-F5344CB8AC3E}">
        <p14:creationId xmlns:p14="http://schemas.microsoft.com/office/powerpoint/2010/main" val="3480175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a:rPr>
              <a:t>Diccionario de datos</a:t>
            </a:r>
            <a:endParaRPr lang="es-CO">
              <a:solidFill>
                <a:schemeClr val="bg1"/>
              </a:solidFill>
              <a:latin typeface="Work Sans Medium" pitchFamily="2" charset="77"/>
            </a:endParaRPr>
          </a:p>
        </p:txBody>
      </p:sp>
      <p:pic>
        <p:nvPicPr>
          <p:cNvPr id="4" name="Imagen 3" descr="Tabla&#10;&#10;Descripción generada automáticamente">
            <a:extLst>
              <a:ext uri="{FF2B5EF4-FFF2-40B4-BE49-F238E27FC236}">
                <a16:creationId xmlns:a16="http://schemas.microsoft.com/office/drawing/2014/main" id="{0B7CEE6C-2CDB-03BB-304A-5ADA1416DB68}"/>
              </a:ext>
            </a:extLst>
          </p:cNvPr>
          <p:cNvPicPr>
            <a:picLocks noChangeAspect="1"/>
          </p:cNvPicPr>
          <p:nvPr/>
        </p:nvPicPr>
        <p:blipFill>
          <a:blip r:embed="rId2"/>
          <a:stretch>
            <a:fillRect/>
          </a:stretch>
        </p:blipFill>
        <p:spPr>
          <a:xfrm>
            <a:off x="142068" y="1714581"/>
            <a:ext cx="11894948" cy="4332904"/>
          </a:xfrm>
          <a:prstGeom prst="rect">
            <a:avLst/>
          </a:prstGeom>
        </p:spPr>
      </p:pic>
      <p:sp>
        <p:nvSpPr>
          <p:cNvPr id="3" name="CuadroTexto 2">
            <a:extLst>
              <a:ext uri="{FF2B5EF4-FFF2-40B4-BE49-F238E27FC236}">
                <a16:creationId xmlns:a16="http://schemas.microsoft.com/office/drawing/2014/main" id="{D31144AF-979C-28BD-494A-69A7DF3493D6}"/>
              </a:ext>
            </a:extLst>
          </p:cNvPr>
          <p:cNvSpPr txBox="1"/>
          <p:nvPr/>
        </p:nvSpPr>
        <p:spPr>
          <a:xfrm>
            <a:off x="-5751" y="6205269"/>
            <a:ext cx="117578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https://github.com/DanielDona08/PawHome/blob/main/trimestre_2/2_diccionario_de_datos/Diccionario_De_Datos.xlsx</a:t>
            </a:r>
            <a:endParaRPr lang="es-ES"/>
          </a:p>
        </p:txBody>
      </p:sp>
      <p:pic>
        <p:nvPicPr>
          <p:cNvPr id="5" name="Imagen 4" descr="Icono&#10;&#10;Descripción generada automáticamente">
            <a:extLst>
              <a:ext uri="{FF2B5EF4-FFF2-40B4-BE49-F238E27FC236}">
                <a16:creationId xmlns:a16="http://schemas.microsoft.com/office/drawing/2014/main" id="{6328E4A7-E126-4C8E-3968-2AF7BF55AB7F}"/>
              </a:ext>
            </a:extLst>
          </p:cNvPr>
          <p:cNvPicPr>
            <a:picLocks noChangeAspect="1"/>
          </p:cNvPicPr>
          <p:nvPr/>
        </p:nvPicPr>
        <p:blipFill>
          <a:blip r:embed="rId3"/>
          <a:stretch>
            <a:fillRect/>
          </a:stretch>
        </p:blipFill>
        <p:spPr>
          <a:xfrm>
            <a:off x="9387426" y="240552"/>
            <a:ext cx="1209675" cy="1057275"/>
          </a:xfrm>
          <a:prstGeom prst="rect">
            <a:avLst/>
          </a:prstGeom>
        </p:spPr>
      </p:pic>
    </p:spTree>
    <p:extLst>
      <p:ext uri="{BB962C8B-B14F-4D97-AF65-F5344CB8AC3E}">
        <p14:creationId xmlns:p14="http://schemas.microsoft.com/office/powerpoint/2010/main" val="2727852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a:rPr>
              <a:t>Diagrama de clases</a:t>
            </a:r>
            <a:endParaRPr lang="es-CO">
              <a:solidFill>
                <a:schemeClr val="bg1"/>
              </a:solidFill>
              <a:latin typeface="Work Sans Medium" pitchFamily="2" charset="77"/>
            </a:endParaRPr>
          </a:p>
        </p:txBody>
      </p:sp>
      <p:pic>
        <p:nvPicPr>
          <p:cNvPr id="3" name="Imagen 2" descr="Diagrama&#10;&#10;Descripción generada automáticamente">
            <a:extLst>
              <a:ext uri="{FF2B5EF4-FFF2-40B4-BE49-F238E27FC236}">
                <a16:creationId xmlns:a16="http://schemas.microsoft.com/office/drawing/2014/main" id="{7C36CF14-8420-93CF-7782-364569606B9D}"/>
              </a:ext>
            </a:extLst>
          </p:cNvPr>
          <p:cNvPicPr>
            <a:picLocks noChangeAspect="1"/>
          </p:cNvPicPr>
          <p:nvPr/>
        </p:nvPicPr>
        <p:blipFill>
          <a:blip r:embed="rId2"/>
          <a:stretch>
            <a:fillRect/>
          </a:stretch>
        </p:blipFill>
        <p:spPr>
          <a:xfrm>
            <a:off x="73290" y="1713473"/>
            <a:ext cx="12039086" cy="4621696"/>
          </a:xfrm>
          <a:prstGeom prst="rect">
            <a:avLst/>
          </a:prstGeom>
        </p:spPr>
      </p:pic>
      <p:sp>
        <p:nvSpPr>
          <p:cNvPr id="4" name="CuadroTexto 3">
            <a:extLst>
              <a:ext uri="{FF2B5EF4-FFF2-40B4-BE49-F238E27FC236}">
                <a16:creationId xmlns:a16="http://schemas.microsoft.com/office/drawing/2014/main" id="{FC5CD449-344E-EB2D-9365-E8D81183504B}"/>
              </a:ext>
            </a:extLst>
          </p:cNvPr>
          <p:cNvSpPr txBox="1"/>
          <p:nvPr/>
        </p:nvSpPr>
        <p:spPr>
          <a:xfrm>
            <a:off x="-5751" y="6535947"/>
            <a:ext cx="10794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https://github.com/DanielDona08/PawHome/blob/main/trimestre_2/3_diagrama_de_clases/Clase%20UML.pdf</a:t>
            </a:r>
          </a:p>
        </p:txBody>
      </p:sp>
      <p:pic>
        <p:nvPicPr>
          <p:cNvPr id="5" name="Imagen 4" descr="Icono&#10;&#10;Descripción generada automáticamente">
            <a:extLst>
              <a:ext uri="{FF2B5EF4-FFF2-40B4-BE49-F238E27FC236}">
                <a16:creationId xmlns:a16="http://schemas.microsoft.com/office/drawing/2014/main" id="{4372B7CF-6886-F911-6833-9C06D4875C60}"/>
              </a:ext>
            </a:extLst>
          </p:cNvPr>
          <p:cNvPicPr>
            <a:picLocks noChangeAspect="1"/>
          </p:cNvPicPr>
          <p:nvPr/>
        </p:nvPicPr>
        <p:blipFill>
          <a:blip r:embed="rId3"/>
          <a:stretch>
            <a:fillRect/>
          </a:stretch>
        </p:blipFill>
        <p:spPr>
          <a:xfrm>
            <a:off x="10897049" y="5287004"/>
            <a:ext cx="1209675" cy="1057275"/>
          </a:xfrm>
          <a:prstGeom prst="rect">
            <a:avLst/>
          </a:prstGeom>
        </p:spPr>
      </p:pic>
    </p:spTree>
    <p:extLst>
      <p:ext uri="{BB962C8B-B14F-4D97-AF65-F5344CB8AC3E}">
        <p14:creationId xmlns:p14="http://schemas.microsoft.com/office/powerpoint/2010/main" val="2606811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a:rPr>
              <a:t>DDL</a:t>
            </a:r>
            <a:endParaRPr lang="es-CO">
              <a:solidFill>
                <a:schemeClr val="bg1"/>
              </a:solidFill>
              <a:latin typeface="Work Sans Medium" pitchFamily="2" charset="77"/>
            </a:endParaRPr>
          </a:p>
        </p:txBody>
      </p:sp>
      <p:pic>
        <p:nvPicPr>
          <p:cNvPr id="4" name="Imagen 3" descr="Texto&#10;&#10;Descripción generada automáticamente">
            <a:extLst>
              <a:ext uri="{FF2B5EF4-FFF2-40B4-BE49-F238E27FC236}">
                <a16:creationId xmlns:a16="http://schemas.microsoft.com/office/drawing/2014/main" id="{6DD36521-88BC-0EF6-CABF-04551712A6FD}"/>
              </a:ext>
            </a:extLst>
          </p:cNvPr>
          <p:cNvPicPr>
            <a:picLocks noChangeAspect="1"/>
          </p:cNvPicPr>
          <p:nvPr/>
        </p:nvPicPr>
        <p:blipFill>
          <a:blip r:embed="rId2"/>
          <a:stretch>
            <a:fillRect/>
          </a:stretch>
        </p:blipFill>
        <p:spPr>
          <a:xfrm>
            <a:off x="456312" y="1709172"/>
            <a:ext cx="5493341" cy="4395383"/>
          </a:xfrm>
          <a:prstGeom prst="rect">
            <a:avLst/>
          </a:prstGeom>
        </p:spPr>
      </p:pic>
      <p:pic>
        <p:nvPicPr>
          <p:cNvPr id="5" name="Imagen 4" descr="Texto&#10;&#10;Descripción generada automáticamente">
            <a:extLst>
              <a:ext uri="{FF2B5EF4-FFF2-40B4-BE49-F238E27FC236}">
                <a16:creationId xmlns:a16="http://schemas.microsoft.com/office/drawing/2014/main" id="{70A01BBA-3AB4-F3D6-904F-3AA1DF3AAB60}"/>
              </a:ext>
            </a:extLst>
          </p:cNvPr>
          <p:cNvPicPr>
            <a:picLocks noChangeAspect="1"/>
          </p:cNvPicPr>
          <p:nvPr/>
        </p:nvPicPr>
        <p:blipFill>
          <a:blip r:embed="rId3"/>
          <a:stretch>
            <a:fillRect/>
          </a:stretch>
        </p:blipFill>
        <p:spPr>
          <a:xfrm>
            <a:off x="6240085" y="1706428"/>
            <a:ext cx="5639930" cy="4400872"/>
          </a:xfrm>
          <a:prstGeom prst="rect">
            <a:avLst/>
          </a:prstGeom>
        </p:spPr>
      </p:pic>
      <p:sp>
        <p:nvSpPr>
          <p:cNvPr id="7" name="CuadroTexto 6">
            <a:extLst>
              <a:ext uri="{FF2B5EF4-FFF2-40B4-BE49-F238E27FC236}">
                <a16:creationId xmlns:a16="http://schemas.microsoft.com/office/drawing/2014/main" id="{D670EA0F-63B2-846E-1FD9-DE674489A935}"/>
              </a:ext>
            </a:extLst>
          </p:cNvPr>
          <p:cNvSpPr txBox="1"/>
          <p:nvPr/>
        </p:nvSpPr>
        <p:spPr>
          <a:xfrm>
            <a:off x="459031" y="6387556"/>
            <a:ext cx="8249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mn-lt"/>
                <a:cs typeface="+mn-lt"/>
              </a:rPr>
              <a:t>https://github.com/DanielDona08/PawHome/tree/main/trimestre_2/4_DDL_y_DML</a:t>
            </a:r>
            <a:endParaRPr lang="es-ES"/>
          </a:p>
        </p:txBody>
      </p:sp>
      <p:pic>
        <p:nvPicPr>
          <p:cNvPr id="3" name="Imagen 2" descr="Icono&#10;&#10;Descripción generada automáticamente">
            <a:extLst>
              <a:ext uri="{FF2B5EF4-FFF2-40B4-BE49-F238E27FC236}">
                <a16:creationId xmlns:a16="http://schemas.microsoft.com/office/drawing/2014/main" id="{FDFF6805-CDD2-8204-4686-59931069988C}"/>
              </a:ext>
            </a:extLst>
          </p:cNvPr>
          <p:cNvPicPr>
            <a:picLocks noChangeAspect="1"/>
          </p:cNvPicPr>
          <p:nvPr/>
        </p:nvPicPr>
        <p:blipFill>
          <a:blip r:embed="rId4"/>
          <a:stretch>
            <a:fillRect/>
          </a:stretch>
        </p:blipFill>
        <p:spPr>
          <a:xfrm>
            <a:off x="9373049" y="240551"/>
            <a:ext cx="1209675" cy="1057275"/>
          </a:xfrm>
          <a:prstGeom prst="rect">
            <a:avLst/>
          </a:prstGeom>
        </p:spPr>
      </p:pic>
    </p:spTree>
    <p:extLst>
      <p:ext uri="{BB962C8B-B14F-4D97-AF65-F5344CB8AC3E}">
        <p14:creationId xmlns:p14="http://schemas.microsoft.com/office/powerpoint/2010/main" val="58577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a:rPr>
              <a:t>DML</a:t>
            </a:r>
            <a:endParaRPr lang="es-CO">
              <a:solidFill>
                <a:schemeClr val="bg1"/>
              </a:solidFill>
              <a:latin typeface="Work Sans Medium" pitchFamily="2" charset="77"/>
            </a:endParaRPr>
          </a:p>
        </p:txBody>
      </p:sp>
      <p:pic>
        <p:nvPicPr>
          <p:cNvPr id="3" name="Imagen 2" descr="Texto&#10;&#10;Descripción generada automáticamente">
            <a:extLst>
              <a:ext uri="{FF2B5EF4-FFF2-40B4-BE49-F238E27FC236}">
                <a16:creationId xmlns:a16="http://schemas.microsoft.com/office/drawing/2014/main" id="{47E655C1-14FD-151B-8829-9A55FCDFDBED}"/>
              </a:ext>
            </a:extLst>
          </p:cNvPr>
          <p:cNvPicPr>
            <a:picLocks noChangeAspect="1"/>
          </p:cNvPicPr>
          <p:nvPr/>
        </p:nvPicPr>
        <p:blipFill>
          <a:blip r:embed="rId2"/>
          <a:stretch>
            <a:fillRect/>
          </a:stretch>
        </p:blipFill>
        <p:spPr>
          <a:xfrm>
            <a:off x="456150" y="1718293"/>
            <a:ext cx="5067461" cy="4738767"/>
          </a:xfrm>
          <a:prstGeom prst="rect">
            <a:avLst/>
          </a:prstGeom>
        </p:spPr>
      </p:pic>
      <p:pic>
        <p:nvPicPr>
          <p:cNvPr id="6" name="Imagen 5" descr="Texto&#10;&#10;Descripción generada automáticamente">
            <a:extLst>
              <a:ext uri="{FF2B5EF4-FFF2-40B4-BE49-F238E27FC236}">
                <a16:creationId xmlns:a16="http://schemas.microsoft.com/office/drawing/2014/main" id="{709EC054-FCFD-6353-ED1D-0A58567C1B5D}"/>
              </a:ext>
            </a:extLst>
          </p:cNvPr>
          <p:cNvPicPr>
            <a:picLocks noChangeAspect="1"/>
          </p:cNvPicPr>
          <p:nvPr/>
        </p:nvPicPr>
        <p:blipFill>
          <a:blip r:embed="rId3"/>
          <a:stretch>
            <a:fillRect/>
          </a:stretch>
        </p:blipFill>
        <p:spPr>
          <a:xfrm>
            <a:off x="6255826" y="1718294"/>
            <a:ext cx="5053092" cy="4738767"/>
          </a:xfrm>
          <a:prstGeom prst="rect">
            <a:avLst/>
          </a:prstGeom>
        </p:spPr>
      </p:pic>
      <p:sp>
        <p:nvSpPr>
          <p:cNvPr id="7" name="CuadroTexto 6">
            <a:extLst>
              <a:ext uri="{FF2B5EF4-FFF2-40B4-BE49-F238E27FC236}">
                <a16:creationId xmlns:a16="http://schemas.microsoft.com/office/drawing/2014/main" id="{4D20EFF2-530D-7096-28A7-DAB26C69F301}"/>
              </a:ext>
            </a:extLst>
          </p:cNvPr>
          <p:cNvSpPr txBox="1"/>
          <p:nvPr/>
        </p:nvSpPr>
        <p:spPr>
          <a:xfrm>
            <a:off x="665675" y="6555454"/>
            <a:ext cx="8249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mn-lt"/>
                <a:cs typeface="+mn-lt"/>
              </a:rPr>
              <a:t>https://github.com/DanielDona08/PawHome/tree/main/trimestre_2/4_DDL_y_DML</a:t>
            </a:r>
            <a:endParaRPr lang="es-ES"/>
          </a:p>
        </p:txBody>
      </p:sp>
      <p:pic>
        <p:nvPicPr>
          <p:cNvPr id="4" name="Imagen 3" descr="Icono&#10;&#10;Descripción generada automáticamente">
            <a:extLst>
              <a:ext uri="{FF2B5EF4-FFF2-40B4-BE49-F238E27FC236}">
                <a16:creationId xmlns:a16="http://schemas.microsoft.com/office/drawing/2014/main" id="{ADF2783E-B35A-2121-D073-86C6F1012E50}"/>
              </a:ext>
            </a:extLst>
          </p:cNvPr>
          <p:cNvPicPr>
            <a:picLocks noChangeAspect="1"/>
          </p:cNvPicPr>
          <p:nvPr/>
        </p:nvPicPr>
        <p:blipFill>
          <a:blip r:embed="rId4"/>
          <a:stretch>
            <a:fillRect/>
          </a:stretch>
        </p:blipFill>
        <p:spPr>
          <a:xfrm>
            <a:off x="9387426" y="240552"/>
            <a:ext cx="1209675" cy="1057275"/>
          </a:xfrm>
          <a:prstGeom prst="rect">
            <a:avLst/>
          </a:prstGeom>
        </p:spPr>
      </p:pic>
    </p:spTree>
    <p:extLst>
      <p:ext uri="{BB962C8B-B14F-4D97-AF65-F5344CB8AC3E}">
        <p14:creationId xmlns:p14="http://schemas.microsoft.com/office/powerpoint/2010/main" val="4230647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a:rPr>
              <a:t>CRUD</a:t>
            </a:r>
            <a:endParaRPr lang="es-CO">
              <a:solidFill>
                <a:schemeClr val="bg1"/>
              </a:solidFill>
              <a:latin typeface="Work Sans Medium" pitchFamily="2" charset="77"/>
            </a:endParaRPr>
          </a:p>
        </p:txBody>
      </p:sp>
      <p:pic>
        <p:nvPicPr>
          <p:cNvPr id="4" name="Imagen 3" descr="Texto&#10;&#10;Descripción generada automáticamente">
            <a:extLst>
              <a:ext uri="{FF2B5EF4-FFF2-40B4-BE49-F238E27FC236}">
                <a16:creationId xmlns:a16="http://schemas.microsoft.com/office/drawing/2014/main" id="{9CC005D7-FC93-EE26-0DF8-45D6740A80F4}"/>
              </a:ext>
            </a:extLst>
          </p:cNvPr>
          <p:cNvPicPr>
            <a:picLocks noChangeAspect="1"/>
          </p:cNvPicPr>
          <p:nvPr/>
        </p:nvPicPr>
        <p:blipFill>
          <a:blip r:embed="rId2"/>
          <a:stretch>
            <a:fillRect/>
          </a:stretch>
        </p:blipFill>
        <p:spPr>
          <a:xfrm>
            <a:off x="4528868" y="1439533"/>
            <a:ext cx="7663132" cy="4942217"/>
          </a:xfrm>
          <a:prstGeom prst="rect">
            <a:avLst/>
          </a:prstGeom>
        </p:spPr>
      </p:pic>
      <p:pic>
        <p:nvPicPr>
          <p:cNvPr id="5" name="Imagen 4" descr="Texto&#10;&#10;Descripción generada automáticamente">
            <a:extLst>
              <a:ext uri="{FF2B5EF4-FFF2-40B4-BE49-F238E27FC236}">
                <a16:creationId xmlns:a16="http://schemas.microsoft.com/office/drawing/2014/main" id="{2D666E30-BA6E-A68D-E44C-FDF3702D9529}"/>
              </a:ext>
            </a:extLst>
          </p:cNvPr>
          <p:cNvPicPr>
            <a:picLocks noChangeAspect="1"/>
          </p:cNvPicPr>
          <p:nvPr/>
        </p:nvPicPr>
        <p:blipFill>
          <a:blip r:embed="rId3"/>
          <a:stretch>
            <a:fillRect/>
          </a:stretch>
        </p:blipFill>
        <p:spPr>
          <a:xfrm>
            <a:off x="-5032" y="1436209"/>
            <a:ext cx="4538931" cy="4948868"/>
          </a:xfrm>
          <a:prstGeom prst="rect">
            <a:avLst/>
          </a:prstGeom>
        </p:spPr>
      </p:pic>
      <p:sp>
        <p:nvSpPr>
          <p:cNvPr id="6" name="CuadroTexto 5">
            <a:extLst>
              <a:ext uri="{FF2B5EF4-FFF2-40B4-BE49-F238E27FC236}">
                <a16:creationId xmlns:a16="http://schemas.microsoft.com/office/drawing/2014/main" id="{B7EF75A4-A27F-AEF9-3B89-E97D4E75D120}"/>
              </a:ext>
            </a:extLst>
          </p:cNvPr>
          <p:cNvSpPr txBox="1"/>
          <p:nvPr/>
        </p:nvSpPr>
        <p:spPr>
          <a:xfrm>
            <a:off x="123645" y="6492815"/>
            <a:ext cx="10506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https://github.com/DanielDona08/PawHome/tree/main/trimestre_2/5_CRUD_proyecto/crud%20pawhome</a:t>
            </a:r>
          </a:p>
        </p:txBody>
      </p:sp>
      <p:pic>
        <p:nvPicPr>
          <p:cNvPr id="7" name="Imagen 6" descr="Icono&#10;&#10;Descripción generada automáticamente">
            <a:extLst>
              <a:ext uri="{FF2B5EF4-FFF2-40B4-BE49-F238E27FC236}">
                <a16:creationId xmlns:a16="http://schemas.microsoft.com/office/drawing/2014/main" id="{C42BD73A-E25D-C4C6-89E7-C5A4B428C31D}"/>
              </a:ext>
            </a:extLst>
          </p:cNvPr>
          <p:cNvPicPr>
            <a:picLocks noChangeAspect="1"/>
          </p:cNvPicPr>
          <p:nvPr/>
        </p:nvPicPr>
        <p:blipFill>
          <a:blip r:embed="rId4"/>
          <a:stretch>
            <a:fillRect/>
          </a:stretch>
        </p:blipFill>
        <p:spPr>
          <a:xfrm>
            <a:off x="9071124" y="240552"/>
            <a:ext cx="1209675" cy="1057275"/>
          </a:xfrm>
          <a:prstGeom prst="rect">
            <a:avLst/>
          </a:prstGeom>
        </p:spPr>
      </p:pic>
    </p:spTree>
    <p:extLst>
      <p:ext uri="{BB962C8B-B14F-4D97-AF65-F5344CB8AC3E}">
        <p14:creationId xmlns:p14="http://schemas.microsoft.com/office/powerpoint/2010/main" val="889440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n 1" descr="Icono&#10;&#10;Descripción generada automáticamente">
            <a:extLst>
              <a:ext uri="{FF2B5EF4-FFF2-40B4-BE49-F238E27FC236}">
                <a16:creationId xmlns:a16="http://schemas.microsoft.com/office/drawing/2014/main" id="{88A3DE2A-DBC3-8E97-7FCB-1C477F774A81}"/>
              </a:ext>
            </a:extLst>
          </p:cNvPr>
          <p:cNvPicPr>
            <a:picLocks noChangeAspect="1"/>
          </p:cNvPicPr>
          <p:nvPr/>
        </p:nvPicPr>
        <p:blipFill>
          <a:blip r:embed="rId3"/>
          <a:stretch>
            <a:fillRect/>
          </a:stretch>
        </p:blipFill>
        <p:spPr>
          <a:xfrm>
            <a:off x="-989" y="-3863"/>
            <a:ext cx="1209675" cy="1057275"/>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807553" y="675443"/>
            <a:ext cx="4576894" cy="1200329"/>
          </a:xfrm>
          <a:prstGeom prst="rect">
            <a:avLst/>
          </a:prstGeom>
          <a:noFill/>
        </p:spPr>
        <p:txBody>
          <a:bodyPr wrap="none" lIns="91440" tIns="45720" rIns="91440" bIns="45720" rtlCol="0" anchor="t">
            <a:spAutoFit/>
          </a:bodyPr>
          <a:lstStyle/>
          <a:p>
            <a:pPr algn="ctr"/>
            <a:r>
              <a:rPr lang="es-CO" sz="7200" dirty="0">
                <a:solidFill>
                  <a:schemeClr val="bg1"/>
                </a:solidFill>
                <a:effectLst>
                  <a:outerShdw blurRad="38100" dist="38100" dir="2700000" algn="tl">
                    <a:srgbClr val="000000">
                      <a:alpha val="43137"/>
                    </a:srgbClr>
                  </a:outerShdw>
                </a:effectLst>
                <a:latin typeface="Work Sans Light"/>
              </a:rPr>
              <a:t>PawHome</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7" y="239229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010822"/>
            <a:ext cx="3854368" cy="2308324"/>
          </a:xfrm>
          <a:prstGeom prst="rect">
            <a:avLst/>
          </a:prstGeom>
          <a:noFill/>
        </p:spPr>
        <p:txBody>
          <a:bodyPr wrap="square" rtlCol="0">
            <a:spAutoFit/>
          </a:bodyPr>
          <a:lstStyle/>
          <a:p>
            <a:pPr algn="ctr"/>
            <a:r>
              <a:rPr lang="es-CO" sz="1600">
                <a:solidFill>
                  <a:schemeClr val="bg1"/>
                </a:solidFill>
                <a:effectLst>
                  <a:outerShdw blurRad="38100" dist="38100" dir="2700000" algn="tl">
                    <a:srgbClr val="000000">
                      <a:alpha val="43137"/>
                    </a:srgbClr>
                  </a:outerShdw>
                </a:effectLst>
                <a:latin typeface="Work Sans Light" pitchFamily="2" charset="77"/>
              </a:rPr>
              <a:t>Brandon Felipe Castro Ortiz​</a:t>
            </a:r>
          </a:p>
          <a:p>
            <a:pPr algn="ctr"/>
            <a:endParaRPr lang="es-CO" sz="1600">
              <a:solidFill>
                <a:schemeClr val="bg1"/>
              </a:solidFill>
              <a:effectLst>
                <a:outerShdw blurRad="38100" dist="38100" dir="2700000" algn="tl">
                  <a:srgbClr val="000000">
                    <a:alpha val="43137"/>
                  </a:srgbClr>
                </a:outerShdw>
              </a:effectLst>
              <a:latin typeface="Work Sans Light" pitchFamily="2" charset="77"/>
            </a:endParaRPr>
          </a:p>
          <a:p>
            <a:pPr algn="ctr"/>
            <a:r>
              <a:rPr lang="es-CO" sz="1600">
                <a:solidFill>
                  <a:schemeClr val="bg1"/>
                </a:solidFill>
                <a:effectLst>
                  <a:outerShdw blurRad="38100" dist="38100" dir="2700000" algn="tl">
                    <a:srgbClr val="000000">
                      <a:alpha val="43137"/>
                    </a:srgbClr>
                  </a:outerShdw>
                </a:effectLst>
                <a:latin typeface="Work Sans Light" pitchFamily="2" charset="77"/>
              </a:rPr>
              <a:t>Daniel Eduardo Donato Rojas​</a:t>
            </a:r>
          </a:p>
          <a:p>
            <a:pPr algn="ctr"/>
            <a:endParaRPr lang="es-CO" sz="1600">
              <a:solidFill>
                <a:schemeClr val="bg1"/>
              </a:solidFill>
              <a:effectLst>
                <a:outerShdw blurRad="38100" dist="38100" dir="2700000" algn="tl">
                  <a:srgbClr val="000000">
                    <a:alpha val="43137"/>
                  </a:srgbClr>
                </a:outerShdw>
              </a:effectLst>
              <a:latin typeface="Work Sans Light" pitchFamily="2" charset="77"/>
            </a:endParaRPr>
          </a:p>
          <a:p>
            <a:pPr algn="ctr"/>
            <a:r>
              <a:rPr lang="es-CO" sz="1600">
                <a:solidFill>
                  <a:schemeClr val="bg1"/>
                </a:solidFill>
                <a:effectLst>
                  <a:outerShdw blurRad="38100" dist="38100" dir="2700000" algn="tl">
                    <a:srgbClr val="000000">
                      <a:alpha val="43137"/>
                    </a:srgbClr>
                  </a:outerShdw>
                </a:effectLst>
                <a:latin typeface="Work Sans Light" pitchFamily="2" charset="77"/>
              </a:rPr>
              <a:t>David Alejandro Vargas León​</a:t>
            </a:r>
          </a:p>
          <a:p>
            <a:pPr algn="ctr"/>
            <a:endParaRPr lang="es-CO" sz="1600">
              <a:solidFill>
                <a:schemeClr val="bg1"/>
              </a:solidFill>
              <a:effectLst>
                <a:outerShdw blurRad="38100" dist="38100" dir="2700000" algn="tl">
                  <a:srgbClr val="000000">
                    <a:alpha val="43137"/>
                  </a:srgbClr>
                </a:outerShdw>
              </a:effectLst>
              <a:latin typeface="Work Sans Light" pitchFamily="2" charset="77"/>
            </a:endParaRPr>
          </a:p>
          <a:p>
            <a:pPr algn="ctr"/>
            <a:r>
              <a:rPr lang="es-CO" sz="1600" err="1">
                <a:solidFill>
                  <a:schemeClr val="bg1"/>
                </a:solidFill>
                <a:effectLst>
                  <a:outerShdw blurRad="38100" dist="38100" dir="2700000" algn="tl">
                    <a:srgbClr val="000000">
                      <a:alpha val="43137"/>
                    </a:srgbClr>
                  </a:outerShdw>
                </a:effectLst>
                <a:latin typeface="Work Sans Light" pitchFamily="2" charset="77"/>
              </a:rPr>
              <a:t>Keyler</a:t>
            </a:r>
            <a:r>
              <a:rPr lang="es-CO" sz="1600">
                <a:solidFill>
                  <a:schemeClr val="bg1"/>
                </a:solidFill>
                <a:effectLst>
                  <a:outerShdw blurRad="38100" dist="38100" dir="2700000" algn="tl">
                    <a:srgbClr val="000000">
                      <a:alpha val="43137"/>
                    </a:srgbClr>
                  </a:outerShdw>
                </a:effectLst>
                <a:latin typeface="Work Sans Light" pitchFamily="2" charset="77"/>
              </a:rPr>
              <a:t> Andrés Ropero Yara​</a:t>
            </a:r>
          </a:p>
          <a:p>
            <a:pPr algn="ctr"/>
            <a:endParaRPr lang="es-CO" sz="1600">
              <a:solidFill>
                <a:schemeClr val="bg1"/>
              </a:solidFill>
              <a:effectLst>
                <a:outerShdw blurRad="38100" dist="38100" dir="2700000" algn="tl">
                  <a:srgbClr val="000000">
                    <a:alpha val="43137"/>
                  </a:srgbClr>
                </a:outerShdw>
              </a:effectLst>
              <a:latin typeface="Work Sans Light" pitchFamily="2" charset="77"/>
            </a:endParaRPr>
          </a:p>
          <a:p>
            <a:pPr algn="ctr"/>
            <a:r>
              <a:rPr lang="es-CO" sz="1600" err="1">
                <a:solidFill>
                  <a:schemeClr val="bg1"/>
                </a:solidFill>
                <a:effectLst>
                  <a:outerShdw blurRad="38100" dist="38100" dir="2700000" algn="tl">
                    <a:srgbClr val="000000">
                      <a:alpha val="43137"/>
                    </a:srgbClr>
                  </a:outerShdw>
                </a:effectLst>
                <a:latin typeface="Work Sans Light" pitchFamily="2" charset="77"/>
              </a:rPr>
              <a:t>Yesfret</a:t>
            </a:r>
            <a:r>
              <a:rPr lang="es-CO" sz="1600">
                <a:solidFill>
                  <a:schemeClr val="bg1"/>
                </a:solidFill>
                <a:effectLst>
                  <a:outerShdw blurRad="38100" dist="38100" dir="2700000" algn="tl">
                    <a:srgbClr val="000000">
                      <a:alpha val="43137"/>
                    </a:srgbClr>
                  </a:outerShdw>
                </a:effectLst>
                <a:latin typeface="Work Sans Light" pitchFamily="2" charset="77"/>
              </a:rPr>
              <a:t> Leonardo Bejarano Muñoz</a:t>
            </a:r>
          </a:p>
        </p:txBody>
      </p:sp>
      <p:pic>
        <p:nvPicPr>
          <p:cNvPr id="3" name="Imagen 2" descr="Icono&#10;&#10;Descripción generada automáticamente">
            <a:extLst>
              <a:ext uri="{FF2B5EF4-FFF2-40B4-BE49-F238E27FC236}">
                <a16:creationId xmlns:a16="http://schemas.microsoft.com/office/drawing/2014/main" id="{E2544E5A-7D6E-C7FD-39D0-A5FBF819BFCE}"/>
              </a:ext>
            </a:extLst>
          </p:cNvPr>
          <p:cNvPicPr>
            <a:picLocks noChangeAspect="1"/>
          </p:cNvPicPr>
          <p:nvPr/>
        </p:nvPicPr>
        <p:blipFill>
          <a:blip r:embed="rId3"/>
          <a:stretch>
            <a:fillRect/>
          </a:stretch>
        </p:blipFill>
        <p:spPr>
          <a:xfrm>
            <a:off x="-989" y="-3863"/>
            <a:ext cx="1209675" cy="1057275"/>
          </a:xfrm>
          <a:prstGeom prst="rect">
            <a:avLst/>
          </a:prstGeom>
        </p:spPr>
      </p:pic>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3110" y="165141"/>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42859" y="463"/>
            <a:ext cx="3514740"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b="1" dirty="0">
                <a:solidFill>
                  <a:srgbClr val="38AA00"/>
                </a:solidFill>
                <a:latin typeface="Work Sans Light"/>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66776" y="1343060"/>
            <a:ext cx="4501350" cy="3447098"/>
          </a:xfrm>
          <a:prstGeom prst="rect">
            <a:avLst/>
          </a:prstGeom>
          <a:noFill/>
        </p:spPr>
        <p:txBody>
          <a:bodyPr wrap="square" lIns="91440" tIns="45720" rIns="91440" bIns="45720" rtlCol="0" anchor="t">
            <a:spAutoFit/>
          </a:bodyPr>
          <a:lstStyle/>
          <a:p>
            <a:r>
              <a:rPr lang="es-ES" dirty="0">
                <a:latin typeface="Calibri"/>
                <a:ea typeface="Calibri"/>
                <a:cs typeface="Calibri"/>
              </a:rPr>
              <a:t>En la actualidad se vuelve más común la venta de animales debido a una falta de métodos de adopción de mascotas, por eso se decidió desarrollar una página web de adopción de mascotas para que las personas en la localidad de Kennedy tengan una forma segura de dar en adopción y adoptar. ​</a:t>
            </a:r>
          </a:p>
          <a:p>
            <a:endParaRPr lang="es-ES" sz="2000" dirty="0">
              <a:latin typeface="Calibri"/>
              <a:ea typeface="Calibri"/>
              <a:cs typeface="Calibri"/>
            </a:endParaRPr>
          </a:p>
          <a:p>
            <a:r>
              <a:rPr lang="es-ES" dirty="0">
                <a:latin typeface="Calibri"/>
                <a:ea typeface="Calibri"/>
                <a:cs typeface="Calibri"/>
              </a:rPr>
              <a:t>El proyecto se centrará en proporcionar una experiencia de usuario donde haya un fácil manejo y una agradable experiencia para poder adoptar y dar en adopción. </a:t>
            </a:r>
            <a:endParaRPr lang="es-CO">
              <a:latin typeface="Calibri"/>
              <a:ea typeface="Calibri"/>
              <a:cs typeface="Calibri"/>
            </a:endParaRPr>
          </a:p>
        </p:txBody>
      </p:sp>
      <p:pic>
        <p:nvPicPr>
          <p:cNvPr id="2" name="Imagen 1" descr="▷ Certificado de Adopción de Mascotas GRATIS para Imprimir ...">
            <a:extLst>
              <a:ext uri="{FF2B5EF4-FFF2-40B4-BE49-F238E27FC236}">
                <a16:creationId xmlns:a16="http://schemas.microsoft.com/office/drawing/2014/main" id="{8E840F1D-3787-92CC-1E4C-C9C03EC2FE03}"/>
              </a:ext>
            </a:extLst>
          </p:cNvPr>
          <p:cNvPicPr>
            <a:picLocks noChangeAspect="1"/>
          </p:cNvPicPr>
          <p:nvPr/>
        </p:nvPicPr>
        <p:blipFill>
          <a:blip r:embed="rId3"/>
          <a:stretch>
            <a:fillRect/>
          </a:stretch>
        </p:blipFill>
        <p:spPr>
          <a:xfrm>
            <a:off x="5644551" y="1520762"/>
            <a:ext cx="6423802" cy="3629570"/>
          </a:xfrm>
          <a:prstGeom prst="rect">
            <a:avLst/>
          </a:prstGeom>
        </p:spPr>
      </p:pic>
      <p:pic>
        <p:nvPicPr>
          <p:cNvPr id="8" name="Imagen 7" descr="Icono&#10;&#10;Descripción generada automáticamente">
            <a:extLst>
              <a:ext uri="{FF2B5EF4-FFF2-40B4-BE49-F238E27FC236}">
                <a16:creationId xmlns:a16="http://schemas.microsoft.com/office/drawing/2014/main" id="{00DE964F-0DC4-4C18-7172-5F38155FE425}"/>
              </a:ext>
            </a:extLst>
          </p:cNvPr>
          <p:cNvPicPr>
            <a:picLocks noChangeAspect="1"/>
          </p:cNvPicPr>
          <p:nvPr/>
        </p:nvPicPr>
        <p:blipFill>
          <a:blip r:embed="rId4"/>
          <a:stretch>
            <a:fillRect/>
          </a:stretch>
        </p:blipFill>
        <p:spPr>
          <a:xfrm>
            <a:off x="-989" y="5804589"/>
            <a:ext cx="1209675" cy="1057275"/>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136196" y="218569"/>
            <a:ext cx="10515600" cy="741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a:rPr>
              <a:t>PawHome</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456236" y="1158252"/>
            <a:ext cx="4547336" cy="5324535"/>
          </a:xfrm>
          <a:prstGeom prst="rect">
            <a:avLst/>
          </a:prstGeom>
          <a:noFill/>
        </p:spPr>
        <p:txBody>
          <a:bodyPr wrap="square" lIns="91440" tIns="45720" rIns="91440" bIns="45720" rtlCol="0" anchor="t">
            <a:spAutoFit/>
          </a:bodyPr>
          <a:lstStyle/>
          <a:p>
            <a:pPr marL="342900" indent="-342900">
              <a:buFont typeface="Calibri"/>
              <a:buChar char="-"/>
            </a:pPr>
            <a:r>
              <a:rPr lang="es-CO" sz="2000" b="1" dirty="0">
                <a:latin typeface="Work Sans Light"/>
              </a:rPr>
              <a:t>Objetivo general ​</a:t>
            </a:r>
            <a:endParaRPr lang="es-ES">
              <a:ea typeface="Calibri" panose="020F0502020204030204"/>
              <a:cs typeface="Calibri" panose="020F0502020204030204"/>
            </a:endParaRPr>
          </a:p>
          <a:p>
            <a:endParaRPr lang="es-CO" sz="2000" b="1">
              <a:latin typeface="Work Sans Light" pitchFamily="2" charset="77"/>
            </a:endParaRPr>
          </a:p>
          <a:p>
            <a:pPr marL="342900" indent="-342900">
              <a:buFont typeface="Calibri"/>
              <a:buChar char="-"/>
            </a:pPr>
            <a:r>
              <a:rPr lang="es-CO" sz="2000" b="1" dirty="0">
                <a:latin typeface="Work Sans Light"/>
              </a:rPr>
              <a:t>Objetivos específicos ​</a:t>
            </a:r>
          </a:p>
          <a:p>
            <a:endParaRPr lang="es-CO" sz="2000" b="1">
              <a:latin typeface="Work Sans Light" pitchFamily="2" charset="77"/>
            </a:endParaRPr>
          </a:p>
          <a:p>
            <a:pPr marL="342900" indent="-342900">
              <a:buFont typeface="Calibri"/>
              <a:buChar char="-"/>
            </a:pPr>
            <a:r>
              <a:rPr lang="es-CO" sz="2000" b="1" dirty="0">
                <a:latin typeface="Work Sans Light"/>
              </a:rPr>
              <a:t>Diagrama de Casos de Uso​</a:t>
            </a:r>
          </a:p>
          <a:p>
            <a:endParaRPr lang="es-CO" sz="2000" b="1">
              <a:latin typeface="Work Sans Light" pitchFamily="2" charset="77"/>
            </a:endParaRPr>
          </a:p>
          <a:p>
            <a:pPr marL="342900" indent="-342900">
              <a:buFont typeface="Calibri"/>
              <a:buChar char="-"/>
            </a:pPr>
            <a:r>
              <a:rPr lang="es-CO" sz="2000" b="1" dirty="0">
                <a:latin typeface="Work Sans Light"/>
              </a:rPr>
              <a:t>Modelo Racional​</a:t>
            </a:r>
          </a:p>
          <a:p>
            <a:endParaRPr lang="es-CO" sz="2000" b="1">
              <a:latin typeface="Work Sans Light" pitchFamily="2" charset="77"/>
            </a:endParaRPr>
          </a:p>
          <a:p>
            <a:pPr marL="342900" indent="-342900">
              <a:buFont typeface="Calibri"/>
              <a:buChar char="-"/>
            </a:pPr>
            <a:r>
              <a:rPr lang="es-CO" sz="2000" b="1" dirty="0">
                <a:latin typeface="Work Sans Light"/>
              </a:rPr>
              <a:t>Diccionario de Datos​</a:t>
            </a:r>
          </a:p>
          <a:p>
            <a:endParaRPr lang="es-CO" sz="2000" b="1">
              <a:latin typeface="Work Sans Light" pitchFamily="2" charset="77"/>
            </a:endParaRPr>
          </a:p>
          <a:p>
            <a:pPr marL="342900" indent="-342900">
              <a:buFont typeface="Calibri"/>
              <a:buChar char="-"/>
            </a:pPr>
            <a:r>
              <a:rPr lang="es-CO" sz="2000" b="1" dirty="0">
                <a:latin typeface="Work Sans Light"/>
              </a:rPr>
              <a:t>Diagrama de Clases ​</a:t>
            </a:r>
          </a:p>
          <a:p>
            <a:endParaRPr lang="es-CO" sz="2000" b="1">
              <a:latin typeface="Work Sans Light" pitchFamily="2" charset="77"/>
            </a:endParaRPr>
          </a:p>
          <a:p>
            <a:pPr marL="342900" indent="-342900">
              <a:buFont typeface="Calibri"/>
              <a:buChar char="-"/>
            </a:pPr>
            <a:r>
              <a:rPr lang="es-CO" sz="2000" b="1" dirty="0">
                <a:latin typeface="Work Sans Light"/>
              </a:rPr>
              <a:t>DDL​</a:t>
            </a:r>
          </a:p>
          <a:p>
            <a:endParaRPr lang="es-CO" sz="2000" b="1">
              <a:latin typeface="Work Sans Light" pitchFamily="2" charset="77"/>
            </a:endParaRPr>
          </a:p>
          <a:p>
            <a:pPr marL="342900" indent="-342900">
              <a:buFont typeface="Calibri"/>
              <a:buChar char="-"/>
            </a:pPr>
            <a:r>
              <a:rPr lang="es-CO" sz="2000" b="1" dirty="0">
                <a:latin typeface="Work Sans Light"/>
              </a:rPr>
              <a:t>DML</a:t>
            </a:r>
            <a:endParaRPr lang="es-CO" sz="2000" b="1" dirty="0">
              <a:latin typeface="Work Sans Light" pitchFamily="2" charset="77"/>
            </a:endParaRPr>
          </a:p>
          <a:p>
            <a:endParaRPr lang="es-CO" sz="2000" b="1">
              <a:latin typeface="Work Sans Light" pitchFamily="2" charset="77"/>
            </a:endParaRPr>
          </a:p>
          <a:p>
            <a:pPr marL="342900" indent="-342900">
              <a:buFont typeface="Calibri"/>
              <a:buChar char="-"/>
            </a:pPr>
            <a:r>
              <a:rPr lang="es-CO" sz="2000" b="1" dirty="0">
                <a:latin typeface="Work Sans Light"/>
              </a:rPr>
              <a:t>CRUD</a:t>
            </a:r>
            <a:endParaRPr lang="es-CO" sz="2000" b="1" dirty="0">
              <a:latin typeface="Work Sans Light" pitchFamily="2" charset="77"/>
            </a:endParaRPr>
          </a:p>
        </p:txBody>
      </p:sp>
      <p:pic>
        <p:nvPicPr>
          <p:cNvPr id="2" name="Imagen 1" descr="Logotipo, nombre de la empresa&#10;&#10;Descripción generada automáticamente">
            <a:extLst>
              <a:ext uri="{FF2B5EF4-FFF2-40B4-BE49-F238E27FC236}">
                <a16:creationId xmlns:a16="http://schemas.microsoft.com/office/drawing/2014/main" id="{59822528-2A56-C28B-E38D-72C04A4E6C42}"/>
              </a:ext>
            </a:extLst>
          </p:cNvPr>
          <p:cNvPicPr>
            <a:picLocks noChangeAspect="1"/>
          </p:cNvPicPr>
          <p:nvPr/>
        </p:nvPicPr>
        <p:blipFill>
          <a:blip r:embed="rId3"/>
          <a:stretch>
            <a:fillRect/>
          </a:stretch>
        </p:blipFill>
        <p:spPr>
          <a:xfrm>
            <a:off x="6640902" y="1342845"/>
            <a:ext cx="5106837" cy="5121215"/>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299666" y="478921"/>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38AA00"/>
                </a:solidFill>
                <a:latin typeface="Work Sans Light"/>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383690" y="1718148"/>
            <a:ext cx="5042916" cy="4154984"/>
          </a:xfrm>
          <a:prstGeom prst="rect">
            <a:avLst/>
          </a:prstGeom>
          <a:noFill/>
        </p:spPr>
        <p:txBody>
          <a:bodyPr wrap="square" lIns="91440" tIns="45720" rIns="91440" bIns="45720" rtlCol="0" anchor="t">
            <a:spAutoFit/>
          </a:bodyPr>
          <a:lstStyle/>
          <a:p>
            <a:r>
              <a:rPr lang="es-ES" sz="2400" dirty="0">
                <a:latin typeface="Calibri"/>
                <a:ea typeface="Calibri"/>
                <a:cs typeface="Calibri"/>
              </a:rPr>
              <a:t>El objetivo de este proyecto es crear una plataforma web eficiente que facilite el proceso de a la hora de adoptar y dar en adopción mascotas, proporcionando a los usuarios un catálogo completo de animales disponibles para adopción. Además de ofrecer información detallada sobre cada mascota, los usuarios pueden realizar búsquedas personalizadas y aplicar filtros según sus preferencias. </a:t>
            </a:r>
            <a:endParaRPr lang="es-ES" sz="2400">
              <a:latin typeface="Work Sans Light"/>
            </a:endParaRPr>
          </a:p>
        </p:txBody>
      </p:sp>
      <p:pic>
        <p:nvPicPr>
          <p:cNvPr id="3" name="Imagen 2" descr="Todo sobre la adopción de perros y gatos | Fundación Affinity">
            <a:extLst>
              <a:ext uri="{FF2B5EF4-FFF2-40B4-BE49-F238E27FC236}">
                <a16:creationId xmlns:a16="http://schemas.microsoft.com/office/drawing/2014/main" id="{301D422F-358E-71F0-08E5-F251995360D7}"/>
              </a:ext>
            </a:extLst>
          </p:cNvPr>
          <p:cNvPicPr>
            <a:picLocks noChangeAspect="1"/>
          </p:cNvPicPr>
          <p:nvPr/>
        </p:nvPicPr>
        <p:blipFill>
          <a:blip r:embed="rId2"/>
          <a:stretch>
            <a:fillRect/>
          </a:stretch>
        </p:blipFill>
        <p:spPr>
          <a:xfrm>
            <a:off x="5960853" y="1571247"/>
            <a:ext cx="5891839" cy="3701127"/>
          </a:xfrm>
          <a:prstGeom prst="rect">
            <a:avLst/>
          </a:prstGeom>
        </p:spPr>
      </p:pic>
      <p:pic>
        <p:nvPicPr>
          <p:cNvPr id="5" name="Imagen 4" descr="Icono&#10;&#10;Descripción generada automáticamente">
            <a:extLst>
              <a:ext uri="{FF2B5EF4-FFF2-40B4-BE49-F238E27FC236}">
                <a16:creationId xmlns:a16="http://schemas.microsoft.com/office/drawing/2014/main" id="{01A8D91C-8461-76E4-7A7D-BE4A300CDE28}"/>
              </a:ext>
            </a:extLst>
          </p:cNvPr>
          <p:cNvPicPr>
            <a:picLocks noChangeAspect="1"/>
          </p:cNvPicPr>
          <p:nvPr/>
        </p:nvPicPr>
        <p:blipFill>
          <a:blip r:embed="rId3"/>
          <a:stretch>
            <a:fillRect/>
          </a:stretch>
        </p:blipFill>
        <p:spPr>
          <a:xfrm>
            <a:off x="10983313" y="5804589"/>
            <a:ext cx="1209675" cy="1057275"/>
          </a:xfrm>
          <a:prstGeom prst="rect">
            <a:avLst/>
          </a:prstGeom>
        </p:spPr>
      </p:pic>
    </p:spTree>
    <p:extLst>
      <p:ext uri="{BB962C8B-B14F-4D97-AF65-F5344CB8AC3E}">
        <p14:creationId xmlns:p14="http://schemas.microsoft.com/office/powerpoint/2010/main" val="3497369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5CB49A8-7161-5037-729C-90C8765D1574}"/>
              </a:ext>
            </a:extLst>
          </p:cNvPr>
          <p:cNvSpPr/>
          <p:nvPr/>
        </p:nvSpPr>
        <p:spPr>
          <a:xfrm>
            <a:off x="484947" y="472237"/>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29500" y="304670"/>
            <a:ext cx="4076985"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b="1" dirty="0">
                <a:solidFill>
                  <a:srgbClr val="38AA00"/>
                </a:solidFill>
                <a:latin typeface="Work Sans Light"/>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300900" y="1413063"/>
            <a:ext cx="4834810" cy="4801314"/>
          </a:xfrm>
          <a:prstGeom prst="rect">
            <a:avLst/>
          </a:prstGeom>
          <a:noFill/>
        </p:spPr>
        <p:txBody>
          <a:bodyPr wrap="square" lIns="91440" tIns="45720" rIns="91440" bIns="45720" rtlCol="0" anchor="t">
            <a:spAutoFit/>
          </a:bodyPr>
          <a:lstStyle/>
          <a:p>
            <a:pPr marL="342900" indent="-342900">
              <a:buAutoNum type="arabicPeriod"/>
            </a:pPr>
            <a:r>
              <a:rPr lang="es-ES" b="1" dirty="0">
                <a:latin typeface="Calibri"/>
                <a:ea typeface="Calibri"/>
                <a:cs typeface="Calibri"/>
              </a:rPr>
              <a:t>Desarrollar una interfaz de usuario atractiva y fácil de usar​</a:t>
            </a:r>
            <a:endParaRPr lang="es-ES" b="1">
              <a:ea typeface="Calibri" panose="020F0502020204030204"/>
              <a:cs typeface="Calibri" panose="020F0502020204030204"/>
            </a:endParaRPr>
          </a:p>
          <a:p>
            <a:endParaRPr lang="es-ES" dirty="0">
              <a:latin typeface="Calibri"/>
              <a:ea typeface="Calibri"/>
              <a:cs typeface="Calibri"/>
            </a:endParaRPr>
          </a:p>
          <a:p>
            <a:r>
              <a:rPr lang="es-ES" dirty="0">
                <a:latin typeface="Calibri"/>
                <a:ea typeface="Calibri"/>
                <a:cs typeface="Calibri"/>
              </a:rPr>
              <a:t>Diseñar una página de inicio que muestre   claramente el catálogo de mascotas disponibles y cómo dar en adopción a una mascota para que se muestre en el catálogo a los adoptantes</a:t>
            </a:r>
          </a:p>
          <a:p>
            <a:endParaRPr lang="es-ES" dirty="0">
              <a:latin typeface="Calibri"/>
              <a:ea typeface="Calibri"/>
              <a:cs typeface="Calibri"/>
            </a:endParaRPr>
          </a:p>
          <a:p>
            <a:r>
              <a:rPr lang="es-ES" dirty="0">
                <a:latin typeface="Calibri"/>
                <a:ea typeface="Calibri"/>
                <a:cs typeface="Calibri"/>
              </a:rPr>
              <a:t>2. </a:t>
            </a:r>
            <a:r>
              <a:rPr lang="es-ES" b="1" dirty="0">
                <a:latin typeface="Calibri"/>
                <a:ea typeface="Calibri"/>
                <a:cs typeface="Calibri"/>
              </a:rPr>
              <a:t>Desarrollar funcionalidades de búsqueda y filtrado​</a:t>
            </a:r>
          </a:p>
          <a:p>
            <a:endParaRPr lang="es-ES" dirty="0">
              <a:latin typeface="Calibri"/>
              <a:ea typeface="Calibri"/>
              <a:cs typeface="Calibri"/>
            </a:endParaRPr>
          </a:p>
          <a:p>
            <a:r>
              <a:rPr lang="es-ES" dirty="0">
                <a:latin typeface="Calibri"/>
                <a:ea typeface="Calibri"/>
                <a:cs typeface="Calibri"/>
              </a:rPr>
              <a:t>Hay que garantizar al cliente que sea un buen flujo de manejo para el pedido desde los dispositivos hasta la cocina en la cual el sistema de información web tenga un buen manejo y buena organización del sistema</a:t>
            </a:r>
            <a:r>
              <a:rPr lang="es-MX" dirty="0">
                <a:latin typeface="Calibri"/>
                <a:ea typeface="Calibri"/>
                <a:cs typeface="Calibri"/>
              </a:rPr>
              <a:t>.</a:t>
            </a:r>
            <a:endParaRPr lang="es-ES" dirty="0">
              <a:latin typeface="Calibri"/>
              <a:ea typeface="Calibri"/>
              <a:cs typeface="Calibri"/>
            </a:endParaRPr>
          </a:p>
        </p:txBody>
      </p:sp>
      <p:sp>
        <p:nvSpPr>
          <p:cNvPr id="3" name="CuadroTexto 2">
            <a:extLst>
              <a:ext uri="{FF2B5EF4-FFF2-40B4-BE49-F238E27FC236}">
                <a16:creationId xmlns:a16="http://schemas.microsoft.com/office/drawing/2014/main" id="{6E7B1235-3B02-0932-6166-1E1CDD8357ED}"/>
              </a:ext>
            </a:extLst>
          </p:cNvPr>
          <p:cNvSpPr txBox="1"/>
          <p:nvPr/>
        </p:nvSpPr>
        <p:spPr>
          <a:xfrm>
            <a:off x="5817780" y="1289952"/>
            <a:ext cx="4834810" cy="477053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s-ES" sz="1600">
              <a:latin typeface="Work Sans Light" pitchFamily="2" charset="77"/>
            </a:endParaRPr>
          </a:p>
          <a:p>
            <a:r>
              <a:rPr lang="es-ES" dirty="0">
                <a:latin typeface="Calibri"/>
                <a:ea typeface="Calibri"/>
                <a:cs typeface="Calibri"/>
              </a:rPr>
              <a:t>3. </a:t>
            </a:r>
            <a:r>
              <a:rPr lang="es-ES" b="1" dirty="0">
                <a:latin typeface="Calibri"/>
                <a:ea typeface="Calibri"/>
                <a:cs typeface="Calibri"/>
              </a:rPr>
              <a:t>Implementar un sistema de registro y login de usuarios​</a:t>
            </a:r>
          </a:p>
          <a:p>
            <a:pPr marL="285750" indent="-285750">
              <a:buFont typeface="Arial" panose="020B0604020202020204" pitchFamily="34" charset="0"/>
              <a:buChar char="•"/>
            </a:pPr>
            <a:endParaRPr lang="es-ES" dirty="0">
              <a:latin typeface="Calibri"/>
              <a:ea typeface="Calibri"/>
              <a:cs typeface="Calibri"/>
            </a:endParaRPr>
          </a:p>
          <a:p>
            <a:r>
              <a:rPr lang="es-ES" dirty="0">
                <a:latin typeface="Calibri"/>
                <a:ea typeface="Calibri"/>
                <a:cs typeface="Calibri"/>
              </a:rPr>
              <a:t>Diseñar formularios de registro y login seguros que recojan información relevante, como nombre, edad y dirección de correo electrónico.</a:t>
            </a:r>
          </a:p>
          <a:p>
            <a:endParaRPr lang="es-ES" dirty="0">
              <a:latin typeface="Calibri"/>
              <a:ea typeface="Calibri"/>
              <a:cs typeface="Calibri"/>
            </a:endParaRPr>
          </a:p>
          <a:p>
            <a:endParaRPr lang="es-ES" dirty="0">
              <a:latin typeface="Calibri"/>
              <a:ea typeface="Calibri"/>
              <a:cs typeface="Calibri"/>
            </a:endParaRPr>
          </a:p>
          <a:p>
            <a:r>
              <a:rPr lang="es-ES" dirty="0">
                <a:latin typeface="Calibri"/>
                <a:ea typeface="Calibri"/>
                <a:cs typeface="Calibri"/>
              </a:rPr>
              <a:t>4. </a:t>
            </a:r>
            <a:r>
              <a:rPr lang="es-ES" b="1" dirty="0">
                <a:latin typeface="Calibri"/>
                <a:ea typeface="Calibri"/>
                <a:cs typeface="Calibri"/>
              </a:rPr>
              <a:t>Permitir a los usuarios  guardar mascotas favoritas​</a:t>
            </a:r>
          </a:p>
          <a:p>
            <a:pPr marL="285750" indent="-285750">
              <a:buFont typeface="Arial" panose="020B0604020202020204" pitchFamily="34" charset="0"/>
              <a:buChar char="•"/>
            </a:pPr>
            <a:endParaRPr lang="es-ES" dirty="0">
              <a:latin typeface="Calibri"/>
              <a:ea typeface="Calibri"/>
              <a:cs typeface="Calibri"/>
            </a:endParaRPr>
          </a:p>
          <a:p>
            <a:r>
              <a:rPr lang="es-ES" dirty="0">
                <a:latin typeface="Calibri"/>
                <a:ea typeface="Calibri"/>
                <a:cs typeface="Calibri"/>
              </a:rPr>
              <a:t>Desarrollar una función de "favoritos" que permita a los usuarios guardar las mascotas que más les interesen para su referencia en un futuro. </a:t>
            </a:r>
          </a:p>
          <a:p>
            <a:endParaRPr lang="es-MX" dirty="0">
              <a:latin typeface="Calibri"/>
              <a:ea typeface="Calibri"/>
              <a:cs typeface="Calibri"/>
            </a:endParaRPr>
          </a:p>
        </p:txBody>
      </p:sp>
      <p:pic>
        <p:nvPicPr>
          <p:cNvPr id="2" name="Imagen 1" descr="Icono&#10;&#10;Descripción generada automáticamente">
            <a:extLst>
              <a:ext uri="{FF2B5EF4-FFF2-40B4-BE49-F238E27FC236}">
                <a16:creationId xmlns:a16="http://schemas.microsoft.com/office/drawing/2014/main" id="{A6360D3F-FCD5-46D2-72BA-104B735682BF}"/>
              </a:ext>
            </a:extLst>
          </p:cNvPr>
          <p:cNvPicPr>
            <a:picLocks noChangeAspect="1"/>
          </p:cNvPicPr>
          <p:nvPr/>
        </p:nvPicPr>
        <p:blipFill>
          <a:blip r:embed="rId2"/>
          <a:stretch>
            <a:fillRect/>
          </a:stretch>
        </p:blipFill>
        <p:spPr>
          <a:xfrm>
            <a:off x="10983313" y="5804589"/>
            <a:ext cx="1209675" cy="1057275"/>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a:rPr>
              <a:t>Diagrama de casos de uso</a:t>
            </a:r>
            <a:endParaRPr lang="es-CO">
              <a:solidFill>
                <a:schemeClr val="bg1"/>
              </a:solidFill>
              <a:latin typeface="Work Sans Medium" pitchFamily="2" charset="77"/>
            </a:endParaRPr>
          </a:p>
        </p:txBody>
      </p:sp>
      <p:pic>
        <p:nvPicPr>
          <p:cNvPr id="3" name="Imagen 2" descr="Diagrama&#10;&#10;Descripción generada automáticamente">
            <a:extLst>
              <a:ext uri="{FF2B5EF4-FFF2-40B4-BE49-F238E27FC236}">
                <a16:creationId xmlns:a16="http://schemas.microsoft.com/office/drawing/2014/main" id="{38624D5C-1F50-8C44-3DAA-E662EDE19C97}"/>
              </a:ext>
            </a:extLst>
          </p:cNvPr>
          <p:cNvPicPr>
            <a:picLocks noChangeAspect="1"/>
          </p:cNvPicPr>
          <p:nvPr/>
        </p:nvPicPr>
        <p:blipFill>
          <a:blip r:embed="rId2"/>
          <a:stretch>
            <a:fillRect/>
          </a:stretch>
        </p:blipFill>
        <p:spPr>
          <a:xfrm>
            <a:off x="2574495" y="1540790"/>
            <a:ext cx="7043011" cy="5313335"/>
          </a:xfrm>
          <a:prstGeom prst="rect">
            <a:avLst/>
          </a:prstGeom>
        </p:spPr>
      </p:pic>
      <p:pic>
        <p:nvPicPr>
          <p:cNvPr id="4" name="Imagen 3" descr="Icono&#10;&#10;Descripción generada automáticamente">
            <a:extLst>
              <a:ext uri="{FF2B5EF4-FFF2-40B4-BE49-F238E27FC236}">
                <a16:creationId xmlns:a16="http://schemas.microsoft.com/office/drawing/2014/main" id="{FE9F86FB-F140-50D5-6282-089214F9EBC4}"/>
              </a:ext>
            </a:extLst>
          </p:cNvPr>
          <p:cNvPicPr>
            <a:picLocks noChangeAspect="1"/>
          </p:cNvPicPr>
          <p:nvPr/>
        </p:nvPicPr>
        <p:blipFill>
          <a:blip r:embed="rId3"/>
          <a:stretch>
            <a:fillRect/>
          </a:stretch>
        </p:blipFill>
        <p:spPr>
          <a:xfrm>
            <a:off x="-989" y="5804589"/>
            <a:ext cx="1209675" cy="1057275"/>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a:rPr>
              <a:t>Modelo relacional</a:t>
            </a:r>
            <a:endParaRPr lang="es-CO">
              <a:solidFill>
                <a:schemeClr val="bg1"/>
              </a:solidFill>
              <a:latin typeface="Work Sans Medium" pitchFamily="2" charset="77"/>
            </a:endParaRPr>
          </a:p>
        </p:txBody>
      </p:sp>
      <p:pic>
        <p:nvPicPr>
          <p:cNvPr id="6" name="Imagen 5" descr="Diagrama&#10;&#10;Descripción generada automáticamente">
            <a:extLst>
              <a:ext uri="{FF2B5EF4-FFF2-40B4-BE49-F238E27FC236}">
                <a16:creationId xmlns:a16="http://schemas.microsoft.com/office/drawing/2014/main" id="{4B468188-B941-9CE4-51B6-304B0BBA45AA}"/>
              </a:ext>
            </a:extLst>
          </p:cNvPr>
          <p:cNvPicPr>
            <a:picLocks noChangeAspect="1"/>
          </p:cNvPicPr>
          <p:nvPr/>
        </p:nvPicPr>
        <p:blipFill>
          <a:blip r:embed="rId2"/>
          <a:stretch>
            <a:fillRect/>
          </a:stretch>
        </p:blipFill>
        <p:spPr>
          <a:xfrm>
            <a:off x="-5050" y="1427863"/>
            <a:ext cx="12203559" cy="4889530"/>
          </a:xfrm>
          <a:prstGeom prst="rect">
            <a:avLst/>
          </a:prstGeom>
        </p:spPr>
      </p:pic>
      <p:sp>
        <p:nvSpPr>
          <p:cNvPr id="3" name="CuadroTexto 2">
            <a:extLst>
              <a:ext uri="{FF2B5EF4-FFF2-40B4-BE49-F238E27FC236}">
                <a16:creationId xmlns:a16="http://schemas.microsoft.com/office/drawing/2014/main" id="{D76CA3A6-D159-3ABA-F3A3-5D28E18A4D0A}"/>
              </a:ext>
            </a:extLst>
          </p:cNvPr>
          <p:cNvSpPr txBox="1"/>
          <p:nvPr/>
        </p:nvSpPr>
        <p:spPr>
          <a:xfrm>
            <a:off x="-5751" y="6190891"/>
            <a:ext cx="11225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https://github.com/DanielDona08/PawHome/blob/main/trimestre_2/1_modelo_relacional/modelorelacionaldiag.png</a:t>
            </a:r>
          </a:p>
        </p:txBody>
      </p:sp>
      <p:pic>
        <p:nvPicPr>
          <p:cNvPr id="4" name="Imagen 3" descr="Icono&#10;&#10;Descripción generada automáticamente">
            <a:extLst>
              <a:ext uri="{FF2B5EF4-FFF2-40B4-BE49-F238E27FC236}">
                <a16:creationId xmlns:a16="http://schemas.microsoft.com/office/drawing/2014/main" id="{FC8A0FE5-F770-CC16-711E-02E7FD9C3D01}"/>
              </a:ext>
            </a:extLst>
          </p:cNvPr>
          <p:cNvPicPr>
            <a:picLocks noChangeAspect="1"/>
          </p:cNvPicPr>
          <p:nvPr/>
        </p:nvPicPr>
        <p:blipFill>
          <a:blip r:embed="rId3"/>
          <a:stretch>
            <a:fillRect/>
          </a:stretch>
        </p:blipFill>
        <p:spPr>
          <a:xfrm>
            <a:off x="11213350" y="1433872"/>
            <a:ext cx="979638" cy="841615"/>
          </a:xfrm>
          <a:prstGeom prst="rect">
            <a:avLst/>
          </a:prstGeom>
        </p:spPr>
      </p:pic>
    </p:spTree>
    <p:extLst>
      <p:ext uri="{BB962C8B-B14F-4D97-AF65-F5344CB8AC3E}">
        <p14:creationId xmlns:p14="http://schemas.microsoft.com/office/powerpoint/2010/main" val="1846204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a:rPr>
              <a:t>Modelo relacional</a:t>
            </a:r>
            <a:endParaRPr lang="es-CO">
              <a:solidFill>
                <a:schemeClr val="bg1"/>
              </a:solidFill>
              <a:latin typeface="Work Sans Medium" pitchFamily="2" charset="77"/>
            </a:endParaRPr>
          </a:p>
        </p:txBody>
      </p:sp>
      <p:pic>
        <p:nvPicPr>
          <p:cNvPr id="3" name="Imagen 2">
            <a:extLst>
              <a:ext uri="{FF2B5EF4-FFF2-40B4-BE49-F238E27FC236}">
                <a16:creationId xmlns:a16="http://schemas.microsoft.com/office/drawing/2014/main" id="{32FDC17C-BDAE-4C3E-0830-89601FD6B5D4}"/>
              </a:ext>
            </a:extLst>
          </p:cNvPr>
          <p:cNvPicPr>
            <a:picLocks noChangeAspect="1"/>
          </p:cNvPicPr>
          <p:nvPr/>
        </p:nvPicPr>
        <p:blipFill>
          <a:blip r:embed="rId2"/>
          <a:stretch>
            <a:fillRect/>
          </a:stretch>
        </p:blipFill>
        <p:spPr>
          <a:xfrm>
            <a:off x="5822" y="1432625"/>
            <a:ext cx="12181820" cy="4865628"/>
          </a:xfrm>
          <a:prstGeom prst="rect">
            <a:avLst/>
          </a:prstGeom>
        </p:spPr>
      </p:pic>
      <p:sp>
        <p:nvSpPr>
          <p:cNvPr id="4" name="CuadroTexto 3">
            <a:extLst>
              <a:ext uri="{FF2B5EF4-FFF2-40B4-BE49-F238E27FC236}">
                <a16:creationId xmlns:a16="http://schemas.microsoft.com/office/drawing/2014/main" id="{BA37691C-D06B-BE4C-A8E5-45E3F1A7AA1F}"/>
              </a:ext>
            </a:extLst>
          </p:cNvPr>
          <p:cNvSpPr txBox="1"/>
          <p:nvPr/>
        </p:nvSpPr>
        <p:spPr>
          <a:xfrm>
            <a:off x="-5751" y="6291532"/>
            <a:ext cx="11383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https://github.com/DanielDona08/PawHome/blob/main/trimestre_2/1_modelo_relacional/modelorelacionaldiag.png</a:t>
            </a:r>
          </a:p>
        </p:txBody>
      </p:sp>
      <p:pic>
        <p:nvPicPr>
          <p:cNvPr id="5" name="Imagen 4" descr="Icono&#10;&#10;Descripción generada automáticamente">
            <a:extLst>
              <a:ext uri="{FF2B5EF4-FFF2-40B4-BE49-F238E27FC236}">
                <a16:creationId xmlns:a16="http://schemas.microsoft.com/office/drawing/2014/main" id="{D28BA001-C8AA-A47C-9A0F-5B2C166EA23D}"/>
              </a:ext>
            </a:extLst>
          </p:cNvPr>
          <p:cNvPicPr>
            <a:picLocks noChangeAspect="1"/>
          </p:cNvPicPr>
          <p:nvPr/>
        </p:nvPicPr>
        <p:blipFill>
          <a:blip r:embed="rId3"/>
          <a:stretch>
            <a:fillRect/>
          </a:stretch>
        </p:blipFill>
        <p:spPr>
          <a:xfrm>
            <a:off x="10767653" y="1433872"/>
            <a:ext cx="1209675" cy="1057275"/>
          </a:xfrm>
          <a:prstGeom prst="rect">
            <a:avLst/>
          </a:prstGeom>
        </p:spPr>
      </p:pic>
    </p:spTree>
    <p:extLst>
      <p:ext uri="{BB962C8B-B14F-4D97-AF65-F5344CB8AC3E}">
        <p14:creationId xmlns:p14="http://schemas.microsoft.com/office/powerpoint/2010/main" val="9084793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17</Slides>
  <Notes>1</Notes>
  <HiddenSlides>0</HiddenSlides>
  <ScaleCrop>false</ScaleCrop>
  <HeadingPairs>
    <vt:vector size="4" baseType="variant">
      <vt:variant>
        <vt:lpstr>Tema</vt:lpstr>
      </vt:variant>
      <vt:variant>
        <vt:i4>1</vt:i4>
      </vt:variant>
      <vt:variant>
        <vt:lpstr>Títulos de diapositiva</vt:lpstr>
      </vt:variant>
      <vt:variant>
        <vt:i4>17</vt:i4>
      </vt:variant>
    </vt:vector>
  </HeadingPairs>
  <TitlesOfParts>
    <vt:vector size="18"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Diagrama de casos de uso</vt:lpstr>
      <vt:lpstr>Modelo relacional</vt:lpstr>
      <vt:lpstr>Modelo relacional</vt:lpstr>
      <vt:lpstr>Diccionario de datos</vt:lpstr>
      <vt:lpstr>Diccionario de datos</vt:lpstr>
      <vt:lpstr>Diccionario de datos</vt:lpstr>
      <vt:lpstr>Diagrama de clases</vt:lpstr>
      <vt:lpstr>DDL</vt:lpstr>
      <vt:lpstr>DML</vt:lpstr>
      <vt:lpstr>CRUD</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revision>161</cp:revision>
  <dcterms:created xsi:type="dcterms:W3CDTF">2020-10-01T23:51:28Z</dcterms:created>
  <dcterms:modified xsi:type="dcterms:W3CDTF">2024-04-08T22:48:02Z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